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953250" cy="9239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B373"/>
    <a:srgbClr val="F8AF1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 snapToGrid="0">
      <p:cViewPr varScale="1">
        <p:scale>
          <a:sx n="76" d="100"/>
          <a:sy n="76" d="100"/>
        </p:scale>
        <p:origin x="25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936904" y="3500558"/>
            <a:ext cx="5898592" cy="2414016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2975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8187" y="6383731"/>
            <a:ext cx="4336028" cy="181851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61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8620" indent="0" algn="ctr">
              <a:buNone/>
              <a:defRPr sz="1615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840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8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16359" y="1374648"/>
            <a:ext cx="895871" cy="73091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65139" y="1374648"/>
            <a:ext cx="4008748" cy="73091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59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E03A66C-7683-F180-047A-55CAE3B79D98}"/>
              </a:ext>
            </a:extLst>
          </p:cNvPr>
          <p:cNvGrpSpPr/>
          <p:nvPr userDrawn="1"/>
        </p:nvGrpSpPr>
        <p:grpSpPr>
          <a:xfrm>
            <a:off x="0" y="0"/>
            <a:ext cx="7772400" cy="10058400"/>
            <a:chOff x="0" y="0"/>
            <a:chExt cx="12192000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B7BC640-191F-CF11-543D-0B88FF7F8005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48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163B48C-1435-2D1B-F947-9BA74D15D2E2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3BB37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48"/>
            </a:p>
          </p:txBody>
        </p:sp>
      </p:grpSp>
    </p:spTree>
    <p:extLst>
      <p:ext uri="{BB962C8B-B14F-4D97-AF65-F5344CB8AC3E}">
        <p14:creationId xmlns:p14="http://schemas.microsoft.com/office/powerpoint/2010/main" val="27944356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388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940460" y="3500558"/>
            <a:ext cx="5899252" cy="2414016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2975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8187" y="6383615"/>
            <a:ext cx="4336028" cy="1855454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615">
                <a:solidFill>
                  <a:schemeClr val="tx1"/>
                </a:solidFill>
              </a:defRPr>
            </a:lvl1pPr>
            <a:lvl2pPr marL="38862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254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36903" y="3869131"/>
            <a:ext cx="2794820" cy="45495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40676" y="3869131"/>
            <a:ext cx="2796939" cy="45495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6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6903" y="3393037"/>
            <a:ext cx="2794820" cy="1032661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615" b="0" cap="all" spc="8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88620" indent="0">
              <a:buNone/>
              <a:defRPr sz="1615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36903" y="4610100"/>
            <a:ext cx="2794820" cy="38086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40676" y="4610100"/>
            <a:ext cx="2796939" cy="380860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040676" y="3393037"/>
            <a:ext cx="2796939" cy="1032661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615" b="0" cap="all" spc="8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88620" indent="0">
              <a:buNone/>
              <a:defRPr sz="1615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68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06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6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3886200" cy="1005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544598" y="3290950"/>
            <a:ext cx="2797005" cy="1674196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1785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251" y="1180186"/>
            <a:ext cx="3070098" cy="7698029"/>
          </a:xfrm>
        </p:spPr>
        <p:txBody>
          <a:bodyPr>
            <a:normAutofit/>
          </a:bodyPr>
          <a:lstStyle>
            <a:lvl1pPr>
              <a:defRPr sz="1615">
                <a:solidFill>
                  <a:schemeClr val="tx1"/>
                </a:solidFill>
              </a:defRPr>
            </a:lvl1pPr>
            <a:lvl2pPr>
              <a:defRPr sz="1360">
                <a:solidFill>
                  <a:schemeClr val="tx1"/>
                </a:solidFill>
              </a:defRPr>
            </a:lvl2pPr>
            <a:lvl3pPr>
              <a:defRPr sz="1360">
                <a:solidFill>
                  <a:schemeClr val="tx1"/>
                </a:solidFill>
              </a:defRPr>
            </a:lvl3pPr>
            <a:lvl4pPr>
              <a:defRPr sz="1360">
                <a:solidFill>
                  <a:schemeClr val="tx1"/>
                </a:solidFill>
              </a:defRPr>
            </a:lvl4pPr>
            <a:lvl5pPr>
              <a:defRPr sz="1360">
                <a:solidFill>
                  <a:schemeClr val="tx1"/>
                </a:solidFill>
              </a:defRPr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3520" y="5206547"/>
            <a:ext cx="2419160" cy="3217919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275">
                <a:solidFill>
                  <a:srgbClr val="FFFFFF"/>
                </a:solidFill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544598" y="9146438"/>
            <a:ext cx="3235438" cy="469392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9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3886199" cy="1005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544068" y="3290948"/>
            <a:ext cx="2798064" cy="16764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1785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6200" y="-61852"/>
            <a:ext cx="3890087" cy="100584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272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3520" y="5206549"/>
            <a:ext cx="2419160" cy="3217921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275">
                <a:solidFill>
                  <a:srgbClr val="FFFFFF"/>
                </a:solidFill>
              </a:defRPr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44068" y="9146438"/>
            <a:ext cx="3233318" cy="469392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365139" y="1414882"/>
            <a:ext cx="5047092" cy="1743456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139" y="3869133"/>
            <a:ext cx="5047092" cy="4549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2101" y="9150264"/>
            <a:ext cx="1755514" cy="475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F77DF53-1BA9-45E5-ABBD-F6552F907A24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6903" y="9146438"/>
            <a:ext cx="3873164" cy="4693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4095" y="9119616"/>
            <a:ext cx="310896" cy="536448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935" spc="0" baseline="0">
                <a:solidFill>
                  <a:srgbClr val="FFFFFF"/>
                </a:solidFill>
              </a:defRPr>
            </a:lvl1pPr>
          </a:lstStyle>
          <a:p>
            <a:fld id="{5A77DF92-3F22-42A9-8E0B-944B6724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8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777240" rtl="0" eaLnBrk="1" latinLnBrk="0" hangingPunct="1">
        <a:lnSpc>
          <a:spcPct val="90000"/>
        </a:lnSpc>
        <a:spcBef>
          <a:spcPct val="0"/>
        </a:spcBef>
        <a:buNone/>
        <a:defRPr sz="2210" kern="1200" cap="all" spc="17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sz="153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88620" indent="-194310" algn="l" defTabSz="777240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sz="136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82930" indent="-194310" algn="l" defTabSz="777240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sz="136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777240" indent="-194310" algn="l" defTabSz="777240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sz="136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971550" indent="-194310" algn="l" defTabSz="777240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sz="136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117283" indent="-194310" algn="l" defTabSz="777240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6pPr>
      <a:lvl7pPr marL="1263015" indent="-194310" algn="l" defTabSz="777240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7pPr>
      <a:lvl8pPr marL="1408748" indent="-194310" algn="l" defTabSz="777240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sz="136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94310" algn="l" defTabSz="777240" rtl="0" eaLnBrk="1" latinLnBrk="0" hangingPunct="1">
        <a:lnSpc>
          <a:spcPct val="100000"/>
        </a:lnSpc>
        <a:spcBef>
          <a:spcPts val="850"/>
        </a:spcBef>
        <a:buClr>
          <a:schemeClr val="accent2"/>
        </a:buClr>
        <a:buFont typeface="Arial" panose="020B0604020202020204" pitchFamily="34" charset="0"/>
        <a:buChar char="•"/>
        <a:defRPr sz="136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B4875-F705-43E3-A18D-CA75911CBE9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68337" y="404897"/>
            <a:ext cx="6435725" cy="1534475"/>
          </a:xfrm>
          <a:ln>
            <a:solidFill>
              <a:srgbClr val="F8AF19"/>
            </a:solidFill>
          </a:ln>
        </p:spPr>
        <p:txBody>
          <a:bodyPr>
            <a:noAutofit/>
          </a:bodyPr>
          <a:lstStyle/>
          <a:p>
            <a:pPr marL="804863" defTabSz="291465">
              <a:lnSpc>
                <a:spcPct val="100000"/>
              </a:lnSpc>
              <a:spcBef>
                <a:spcPts val="127"/>
              </a:spcBef>
              <a:spcAft>
                <a:spcPts val="127"/>
              </a:spcAft>
            </a:pPr>
            <a:r>
              <a:rPr lang="en-US" sz="2400" b="1" cap="none" dirty="0">
                <a:solidFill>
                  <a:srgbClr val="3BB373"/>
                </a:solidFill>
                <a:latin typeface="+mn-lt"/>
                <a:ea typeface="+mn-ea"/>
                <a:cs typeface="+mn-cs"/>
              </a:rPr>
              <a:t>SAINT BRIGID DAY SCHOOL </a:t>
            </a:r>
            <a:br>
              <a:rPr lang="en-US" sz="2400" b="1" cap="none" dirty="0">
                <a:solidFill>
                  <a:srgbClr val="3BB373"/>
                </a:solidFill>
                <a:latin typeface="+mn-lt"/>
                <a:ea typeface="+mn-ea"/>
                <a:cs typeface="+mn-cs"/>
              </a:rPr>
            </a:br>
            <a:r>
              <a:rPr lang="en-US" sz="2400" b="1" i="1" cap="none" dirty="0">
                <a:solidFill>
                  <a:srgbClr val="3BB373"/>
                </a:solidFill>
                <a:latin typeface="+mn-lt"/>
                <a:ea typeface="+mn-ea"/>
                <a:cs typeface="+mn-cs"/>
              </a:rPr>
              <a:t>vs.</a:t>
            </a:r>
            <a:br>
              <a:rPr lang="en-US" sz="2400" b="1" cap="none" dirty="0">
                <a:solidFill>
                  <a:srgbClr val="3BB373"/>
                </a:solidFill>
                <a:latin typeface="+mn-lt"/>
                <a:ea typeface="+mn-ea"/>
                <a:cs typeface="+mn-cs"/>
              </a:rPr>
            </a:br>
            <a:r>
              <a:rPr lang="en-US" sz="2400" b="1" cap="none" dirty="0">
                <a:solidFill>
                  <a:srgbClr val="3BB373"/>
                </a:solidFill>
                <a:latin typeface="+mn-lt"/>
                <a:ea typeface="+mn-ea"/>
                <a:cs typeface="+mn-cs"/>
              </a:rPr>
              <a:t>TRADITIONAL PRESCHOOL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4E3C72-C93F-422E-B457-0234B03ADA0F}"/>
              </a:ext>
            </a:extLst>
          </p:cNvPr>
          <p:cNvSpPr txBox="1"/>
          <p:nvPr/>
        </p:nvSpPr>
        <p:spPr>
          <a:xfrm>
            <a:off x="664217" y="2398401"/>
            <a:ext cx="283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8AF19"/>
                </a:solidFill>
              </a:rPr>
              <a:t>Saint Brigid Day School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148583-CE02-4C89-B3EB-EE35B655783C}"/>
              </a:ext>
            </a:extLst>
          </p:cNvPr>
          <p:cNvSpPr txBox="1"/>
          <p:nvPr/>
        </p:nvSpPr>
        <p:spPr>
          <a:xfrm>
            <a:off x="4574370" y="2398401"/>
            <a:ext cx="252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8AF19"/>
                </a:solidFill>
              </a:rPr>
              <a:t>Traditional Preschool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96D96C2-DA87-97B1-1A9C-774D4101D4D9}"/>
              </a:ext>
            </a:extLst>
          </p:cNvPr>
          <p:cNvCxnSpPr>
            <a:cxnSpLocks/>
          </p:cNvCxnSpPr>
          <p:nvPr/>
        </p:nvCxnSpPr>
        <p:spPr>
          <a:xfrm>
            <a:off x="2468283" y="3449172"/>
            <a:ext cx="283304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928D359F-A5CF-4E70-BB28-F887C3609F45}"/>
              </a:ext>
            </a:extLst>
          </p:cNvPr>
          <p:cNvSpPr/>
          <p:nvPr/>
        </p:nvSpPr>
        <p:spPr>
          <a:xfrm>
            <a:off x="2841574" y="3087984"/>
            <a:ext cx="2075688" cy="722376"/>
          </a:xfrm>
          <a:prstGeom prst="ellipse">
            <a:avLst/>
          </a:prstGeom>
          <a:solidFill>
            <a:srgbClr val="F8AF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Teachers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70B8DC-5C68-4AFA-A99A-87FF2C507745}"/>
              </a:ext>
            </a:extLst>
          </p:cNvPr>
          <p:cNvSpPr txBox="1"/>
          <p:nvPr/>
        </p:nvSpPr>
        <p:spPr>
          <a:xfrm>
            <a:off x="663622" y="3005722"/>
            <a:ext cx="16788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Child centered, teachers and children are partners in learning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AB72A6-F106-4D1E-B3EB-93989C9B59C5}"/>
              </a:ext>
            </a:extLst>
          </p:cNvPr>
          <p:cNvSpPr txBox="1"/>
          <p:nvPr/>
        </p:nvSpPr>
        <p:spPr>
          <a:xfrm>
            <a:off x="5382334" y="3107121"/>
            <a:ext cx="17264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Teacher centered, teacher leads the learning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5A0C151-8BC6-85C1-2BEA-818B1FE6D719}"/>
              </a:ext>
            </a:extLst>
          </p:cNvPr>
          <p:cNvCxnSpPr>
            <a:cxnSpLocks/>
          </p:cNvCxnSpPr>
          <p:nvPr/>
        </p:nvCxnSpPr>
        <p:spPr>
          <a:xfrm>
            <a:off x="2459578" y="5124933"/>
            <a:ext cx="283304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3902695A-5F7E-49CD-810E-EFEFDE21F2D7}"/>
              </a:ext>
            </a:extLst>
          </p:cNvPr>
          <p:cNvSpPr/>
          <p:nvPr/>
        </p:nvSpPr>
        <p:spPr>
          <a:xfrm>
            <a:off x="2838254" y="4779385"/>
            <a:ext cx="2075688" cy="722376"/>
          </a:xfrm>
          <a:prstGeom prst="ellipse">
            <a:avLst/>
          </a:prstGeom>
          <a:solidFill>
            <a:srgbClr val="F8AF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Classroom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C1EE3F-3199-49A3-BBCF-3992C3EC5598}"/>
              </a:ext>
            </a:extLst>
          </p:cNvPr>
          <p:cNvSpPr txBox="1"/>
          <p:nvPr/>
        </p:nvSpPr>
        <p:spPr>
          <a:xfrm>
            <a:off x="5373629" y="4560067"/>
            <a:ext cx="1797368" cy="116955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dirty="0"/>
              <a:t>The inside classroom is where learning takes place at a desk with instruction from the teacher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9F8DCB-5640-4812-9E0C-B11CA2E04B16}"/>
              </a:ext>
            </a:extLst>
          </p:cNvPr>
          <p:cNvSpPr txBox="1"/>
          <p:nvPr/>
        </p:nvSpPr>
        <p:spPr>
          <a:xfrm>
            <a:off x="663622" y="4455398"/>
            <a:ext cx="184983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classroom is a learning environment where discovery and </a:t>
            </a:r>
            <a:r>
              <a:rPr lang="en-US" sz="1400"/>
              <a:t>exploration are </a:t>
            </a:r>
            <a:r>
              <a:rPr lang="en-US" sz="1400" dirty="0"/>
              <a:t>possible through collaboration and investigation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170E46B-F4DD-AC58-20A1-F533DF2C5057}"/>
              </a:ext>
            </a:extLst>
          </p:cNvPr>
          <p:cNvCxnSpPr>
            <a:cxnSpLocks/>
          </p:cNvCxnSpPr>
          <p:nvPr/>
        </p:nvCxnSpPr>
        <p:spPr>
          <a:xfrm>
            <a:off x="2469085" y="7028993"/>
            <a:ext cx="283304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A224A1EB-B27F-4CBC-9193-1185E1EC7FC0}"/>
              </a:ext>
            </a:extLst>
          </p:cNvPr>
          <p:cNvSpPr/>
          <p:nvPr/>
        </p:nvSpPr>
        <p:spPr>
          <a:xfrm>
            <a:off x="2849694" y="6656030"/>
            <a:ext cx="2071823" cy="722376"/>
          </a:xfrm>
          <a:prstGeom prst="ellipse">
            <a:avLst/>
          </a:prstGeom>
          <a:solidFill>
            <a:srgbClr val="F8AF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8293" tIns="29146" rIns="58293" bIns="2914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/>
              <a:t>Documentation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7D1E07-1AA3-40E5-8D21-F4F39D4B112B}"/>
              </a:ext>
            </a:extLst>
          </p:cNvPr>
          <p:cNvSpPr txBox="1"/>
          <p:nvPr/>
        </p:nvSpPr>
        <p:spPr>
          <a:xfrm>
            <a:off x="663622" y="6336496"/>
            <a:ext cx="16788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Documentation makes learning visible and serves as a tangible witness of the child’s work and progress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C9C393-9446-4C60-8846-40DFFD6B8D66}"/>
              </a:ext>
            </a:extLst>
          </p:cNvPr>
          <p:cNvSpPr txBox="1"/>
          <p:nvPr/>
        </p:nvSpPr>
        <p:spPr>
          <a:xfrm>
            <a:off x="5383136" y="6659661"/>
            <a:ext cx="16156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Worksheets and artwork are sent home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5F42D10-E76C-BA29-6A75-9F10ECA57C3A}"/>
              </a:ext>
            </a:extLst>
          </p:cNvPr>
          <p:cNvCxnSpPr>
            <a:cxnSpLocks/>
          </p:cNvCxnSpPr>
          <p:nvPr/>
        </p:nvCxnSpPr>
        <p:spPr>
          <a:xfrm>
            <a:off x="2459578" y="8893863"/>
            <a:ext cx="283304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8B33CBB4-7F28-419A-B8A5-2D78E267097D}"/>
              </a:ext>
            </a:extLst>
          </p:cNvPr>
          <p:cNvSpPr/>
          <p:nvPr/>
        </p:nvSpPr>
        <p:spPr>
          <a:xfrm>
            <a:off x="2838254" y="8532675"/>
            <a:ext cx="2075688" cy="722376"/>
          </a:xfrm>
          <a:prstGeom prst="ellipse">
            <a:avLst/>
          </a:prstGeom>
          <a:solidFill>
            <a:srgbClr val="F8AF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Children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35CBB4C-6330-4133-AE83-F281103D13EA}"/>
              </a:ext>
            </a:extLst>
          </p:cNvPr>
          <p:cNvSpPr txBox="1"/>
          <p:nvPr/>
        </p:nvSpPr>
        <p:spPr>
          <a:xfrm>
            <a:off x="5373629" y="8540759"/>
            <a:ext cx="15622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Children learn what the teacher presents to them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BDDAC8-5133-41B8-B539-3A13BEF306F3}"/>
              </a:ext>
            </a:extLst>
          </p:cNvPr>
          <p:cNvSpPr txBox="1"/>
          <p:nvPr/>
        </p:nvSpPr>
        <p:spPr>
          <a:xfrm>
            <a:off x="663622" y="8217594"/>
            <a:ext cx="17653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Children are viewed as partners with the teacher and are seen as competent contributors in their learning process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935D362-45BF-41FC-BADA-D652C5BABA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343" y="703277"/>
            <a:ext cx="909602" cy="908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0666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1620</TotalTime>
  <Words>117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Parcel</vt:lpstr>
      <vt:lpstr>SAINT BRIGID DAY SCHOOL  vs. TRADITIONAL PRESCHOOL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Theresa Martin</dc:creator>
  <cp:lastModifiedBy>Theresa Martin</cp:lastModifiedBy>
  <cp:revision>26</cp:revision>
  <cp:lastPrinted>2024-04-17T15:44:37Z</cp:lastPrinted>
  <dcterms:created xsi:type="dcterms:W3CDTF">2024-04-11T16:04:45Z</dcterms:created>
  <dcterms:modified xsi:type="dcterms:W3CDTF">2024-04-22T14:13:26Z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f1469a-2c2a-4aee-b92b-090d4c5468ff_Enabled">
    <vt:lpwstr>true</vt:lpwstr>
  </property>
  <property fmtid="{D5CDD505-2E9C-101B-9397-08002B2CF9AE}" pid="3" name="MSIP_Label_38f1469a-2c2a-4aee-b92b-090d4c5468ff_SetDate">
    <vt:lpwstr>2024-04-17T16:39:15Z</vt:lpwstr>
  </property>
  <property fmtid="{D5CDD505-2E9C-101B-9397-08002B2CF9AE}" pid="4" name="MSIP_Label_38f1469a-2c2a-4aee-b92b-090d4c5468ff_Method">
    <vt:lpwstr>Standard</vt:lpwstr>
  </property>
  <property fmtid="{D5CDD505-2E9C-101B-9397-08002B2CF9AE}" pid="5" name="MSIP_Label_38f1469a-2c2a-4aee-b92b-090d4c5468ff_Name">
    <vt:lpwstr>Confidential - Unmarked</vt:lpwstr>
  </property>
  <property fmtid="{D5CDD505-2E9C-101B-9397-08002B2CF9AE}" pid="6" name="MSIP_Label_38f1469a-2c2a-4aee-b92b-090d4c5468ff_SiteId">
    <vt:lpwstr>2a6e6092-73e4-4752-b1a5-477a17f5056d</vt:lpwstr>
  </property>
  <property fmtid="{D5CDD505-2E9C-101B-9397-08002B2CF9AE}" pid="7" name="MSIP_Label_38f1469a-2c2a-4aee-b92b-090d4c5468ff_ActionId">
    <vt:lpwstr>18c52b45-a976-4443-b844-fd47d830a673</vt:lpwstr>
  </property>
  <property fmtid="{D5CDD505-2E9C-101B-9397-08002B2CF9AE}" pid="8" name="MSIP_Label_38f1469a-2c2a-4aee-b92b-090d4c5468ff_ContentBits">
    <vt:lpwstr>0</vt:lpwstr>
  </property>
</Properties>
</file>